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72" r:id="rId7"/>
    <p:sldId id="275" r:id="rId8"/>
    <p:sldId id="264" r:id="rId9"/>
    <p:sldId id="265" r:id="rId10"/>
    <p:sldId id="266" r:id="rId11"/>
    <p:sldId id="267" r:id="rId12"/>
    <p:sldId id="27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18/05/2022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72008" y="5776887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6070680"/>
            <a:ext cx="8696792" cy="6194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49" y="4193"/>
            <a:ext cx="9162249" cy="476611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5DF928-2DC4-A187-1D18-2EB866CC18FB}"/>
              </a:ext>
            </a:extLst>
          </p:cNvPr>
          <p:cNvSpPr txBox="1"/>
          <p:nvPr/>
        </p:nvSpPr>
        <p:spPr>
          <a:xfrm>
            <a:off x="251520" y="4788818"/>
            <a:ext cx="8568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latin typeface="Myriad Pro" panose="020B0503030403020204" pitchFamily="34" charset="0"/>
              </a:rPr>
              <a:t>ENOTURISMO: Nuove opportunità – Roberto Luciani</a:t>
            </a:r>
          </a:p>
          <a:p>
            <a:pPr algn="ctr"/>
            <a:r>
              <a:rPr lang="it-IT" sz="2000" b="1" dirty="0">
                <a:latin typeface="Myriad Pro" panose="020B0503030403020204" pitchFamily="34" charset="0"/>
              </a:rPr>
              <a:t>18 maggio 2022 – Macerata Feltria</a:t>
            </a:r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9792167-0DAD-452E-874D-2BA2F5F839A3}"/>
              </a:ext>
            </a:extLst>
          </p:cNvPr>
          <p:cNvSpPr/>
          <p:nvPr/>
        </p:nvSpPr>
        <p:spPr>
          <a:xfrm>
            <a:off x="241413" y="1280195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REQUISITI E STANDARD MINIMI</a:t>
            </a:r>
          </a:p>
          <a:p>
            <a:pPr algn="ctr"/>
            <a:endParaRPr lang="it-IT" dirty="0"/>
          </a:p>
          <a:p>
            <a:r>
              <a:rPr lang="it-IT" dirty="0"/>
              <a:t>Requisiti del personale</a:t>
            </a:r>
          </a:p>
          <a:p>
            <a:endParaRPr lang="it-IT" dirty="0"/>
          </a:p>
          <a:p>
            <a:r>
              <a:rPr lang="it-IT" dirty="0"/>
              <a:t>Standard minimi di qualità 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Apertura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Sito o pagina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Cartello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Parcheggi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Materiale informativo (disponibilità – esposizione – distribuzione)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Ambienti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7004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F83CA3E-0903-4189-A325-486FB44E4B82}"/>
              </a:ext>
            </a:extLst>
          </p:cNvPr>
          <p:cNvSpPr/>
          <p:nvPr/>
        </p:nvSpPr>
        <p:spPr>
          <a:xfrm>
            <a:off x="251520" y="1412776"/>
            <a:ext cx="857964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FORMAZIONE PROFESSIONALE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La Regione promuove iniziative in materia di formazione, riqualificazione e aggiornamento professionale, anche periodiche, degli operatori enoturistici o dei loro collaboratori, ai sensi della normativa regionale in tema di formazione professionale.</a:t>
            </a:r>
          </a:p>
          <a:p>
            <a:endParaRPr lang="it-IT" dirty="0"/>
          </a:p>
          <a:p>
            <a:r>
              <a:rPr lang="it-IT" dirty="0"/>
              <a:t>L'attività di formazione viene svolta dagli enti di formazione accreditati.</a:t>
            </a:r>
          </a:p>
          <a:p>
            <a:endParaRPr lang="it-IT" dirty="0"/>
          </a:p>
          <a:p>
            <a:r>
              <a:rPr lang="it-IT" dirty="0"/>
              <a:t>Formazione: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In aula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In azienda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i="1" dirty="0"/>
              <a:t>Coaching</a:t>
            </a:r>
          </a:p>
        </p:txBody>
      </p:sp>
    </p:spTree>
    <p:extLst>
      <p:ext uri="{BB962C8B-B14F-4D97-AF65-F5344CB8AC3E}">
        <p14:creationId xmlns:p14="http://schemas.microsoft.com/office/powerpoint/2010/main" val="4111359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F83CA3E-0903-4189-A325-486FB44E4B82}"/>
              </a:ext>
            </a:extLst>
          </p:cNvPr>
          <p:cNvSpPr/>
          <p:nvPr/>
        </p:nvSpPr>
        <p:spPr>
          <a:xfrm>
            <a:off x="313234" y="1114425"/>
            <a:ext cx="85796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LA PROMOZIONE DEL SISTEMA ENOTURISTICO MARCHIGIANO</a:t>
            </a:r>
          </a:p>
          <a:p>
            <a:endParaRPr lang="it-IT" dirty="0"/>
          </a:p>
          <a:p>
            <a:pPr algn="just"/>
            <a:r>
              <a:rPr lang="it-IT" dirty="0"/>
              <a:t>Verso la costituzione di un </a:t>
            </a:r>
            <a:r>
              <a:rPr lang="it-IT" b="1" i="1" dirty="0" err="1"/>
              <a:t>Destination</a:t>
            </a:r>
            <a:r>
              <a:rPr lang="it-IT" b="1" i="1" dirty="0"/>
              <a:t> Management System</a:t>
            </a:r>
            <a:r>
              <a:rPr lang="it-IT" dirty="0"/>
              <a:t> regionale e del </a:t>
            </a:r>
            <a:r>
              <a:rPr lang="it-IT" b="1" i="1" dirty="0"/>
              <a:t>DMO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DMO per il management e il marketing delle destinazioni turistiche regionali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Turismo Marche Esperienziale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Nuovo approccio digitale: dati e servizi distribuiti ed interoperabili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Gestione integrata di informazioni e delle politiche di accoglienza, promozione e commercializzazione delle destinazioni turistiche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Sistema di promozione multisettoriale, multicanale, multilingua, geolocalizzato, open source, interoperabile, tecnologicamente evoluto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Coordinamento della rete di soggetti (pubblici, privati, singoli o aggregati) coinvolti</a:t>
            </a:r>
            <a:endParaRPr lang="it-IT" sz="1600" i="1" dirty="0"/>
          </a:p>
        </p:txBody>
      </p:sp>
    </p:spTree>
    <p:extLst>
      <p:ext uri="{BB962C8B-B14F-4D97-AF65-F5344CB8AC3E}">
        <p14:creationId xmlns:p14="http://schemas.microsoft.com/office/powerpoint/2010/main" val="547223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4B5145B-26C0-40AC-AAA9-15C09A9E1D0E}"/>
              </a:ext>
            </a:extLst>
          </p:cNvPr>
          <p:cNvSpPr/>
          <p:nvPr/>
        </p:nvSpPr>
        <p:spPr>
          <a:xfrm>
            <a:off x="272068" y="1508541"/>
            <a:ext cx="85076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600" b="1" dirty="0"/>
              <a:t>LEGGE REGIONALE 11 novembre 2021, n. 28 - Esercizio dell’attività enoturistica nelle Marche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DGR n. 359 del 04 aprile 2022: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Individuazione delle attività enoturistiche;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Individuazione e disciplina delle attività di degustazione e commercializzazione delle produzioni vitivinicole aziendali, anche in abbinamento ad alimenti;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DGR n. 392 del 13 aprile 2022: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Approvazione elenco tipologie alimenti da abbinare alla degustazione dei prodotti vitivinicoli;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Modalità per la presentazione della SCIA;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Determinazione modalità iscrizione in Elenco Regionale Operatori Enoturistici (EROE).</a:t>
            </a:r>
          </a:p>
          <a:p>
            <a:pPr algn="just"/>
            <a:endParaRPr lang="it-IT" sz="1600" dirty="0"/>
          </a:p>
          <a:p>
            <a:pPr algn="just"/>
            <a:r>
              <a:rPr lang="it-IT" sz="1600" b="1" dirty="0"/>
              <a:t>DDS n. 167/AGM del 22 aprile 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Adozione modello Segnalazione Certificata di Inizio Attività (SCIA) per attività enoturistica.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66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D3D3CFE-FBB6-4524-A7B2-C3C1B034C395}"/>
              </a:ext>
            </a:extLst>
          </p:cNvPr>
          <p:cNvSpPr/>
          <p:nvPr/>
        </p:nvSpPr>
        <p:spPr>
          <a:xfrm>
            <a:off x="266720" y="1280953"/>
            <a:ext cx="851833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Sono attività enoturistiche:</a:t>
            </a:r>
          </a:p>
          <a:p>
            <a:pPr algn="just"/>
            <a:endParaRPr lang="it-IT" sz="2000" dirty="0"/>
          </a:p>
          <a:p>
            <a:pPr marL="342900" indent="-342900" algn="just">
              <a:buAutoNum type="alphaLcParenR"/>
            </a:pPr>
            <a:r>
              <a:rPr lang="it-IT" sz="2000" dirty="0"/>
              <a:t>le attività formative ed informative, rivolte al pubblico e ai consumatori, delle produzioni vitivinicole del territorio e della conoscenza del vino, con particolare riguardo alle indicazioni geografiche (DOP, IGP) nel cui areale si svolge l'attività;</a:t>
            </a:r>
          </a:p>
          <a:p>
            <a:pPr algn="just"/>
            <a:endParaRPr lang="it-IT" sz="2000" dirty="0"/>
          </a:p>
          <a:p>
            <a:pPr marL="342900" indent="-342900" algn="just">
              <a:buAutoNum type="alphaLcParenR"/>
            </a:pPr>
            <a:r>
              <a:rPr lang="it-IT" sz="2000" dirty="0"/>
              <a:t>le attività di degustazione e commercializzazione delle produzioni vitivinicole aziendali anche in abbinamento ad alimenti.</a:t>
            </a:r>
          </a:p>
          <a:p>
            <a:pPr marL="342900" indent="-342900" algn="just">
              <a:buAutoNum type="alphaLcParenR"/>
            </a:pPr>
            <a:endParaRPr lang="it-IT" sz="2000" dirty="0"/>
          </a:p>
          <a:p>
            <a:pPr algn="just"/>
            <a:r>
              <a:rPr lang="it-IT" dirty="0"/>
              <a:t>Le attività enoturistiche possono essere svolte anche disgiuntamente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attività enoturistiche, ove svolte dall’imprenditore agricolo, singolo o associato, di cui all’articolo 2135 del codice civile, sono considerate attività agricola connessa ai sensi del terzo comma del articolo 2135 del codice civile</a:t>
            </a:r>
          </a:p>
        </p:txBody>
      </p:sp>
    </p:spTree>
    <p:extLst>
      <p:ext uri="{BB962C8B-B14F-4D97-AF65-F5344CB8AC3E}">
        <p14:creationId xmlns:p14="http://schemas.microsoft.com/office/powerpoint/2010/main" val="71415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A2C3123-6B69-46E8-970B-3C4244C58EE6}"/>
              </a:ext>
            </a:extLst>
          </p:cNvPr>
          <p:cNvSpPr/>
          <p:nvPr/>
        </p:nvSpPr>
        <p:spPr>
          <a:xfrm>
            <a:off x="331252" y="1160231"/>
            <a:ext cx="851833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ENOTURISMO: ATTIVITÀ FORMATIVE E INFORMATIVE</a:t>
            </a:r>
          </a:p>
          <a:p>
            <a:pPr algn="just"/>
            <a:endParaRPr lang="it-IT" sz="800" dirty="0"/>
          </a:p>
          <a:p>
            <a:pPr algn="just"/>
            <a:r>
              <a:rPr lang="it-IT" dirty="0"/>
              <a:t>Le attività formative e informative, consistono in: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visite guidate ai vigneti di pertinenza dell’azienda che possono essere organizzate sia come passeggiate a piedi o in bici o a cavallo;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visite guidate alle cantine;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visite nei luoghi di esposizione degli strumenti utili alla coltivazione della vite;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viste nei luoghi della storia e della pratica dell’attività vitivinicola ed enologica in genere;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iniziative di carattere didattico, culturale e ricreativo svolte nell’ambito delle cantine e dei vigneti, ivi compresa la vendemmia didattica.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Le visite guidate ai vigneti e le iniziative di carattere didattico, culturale e ricreativo svolte nell’ambito dei vigneti, compresa la vendemmia didattica, organizzate da operatori enoturistici non imprese agricole sono effettuate presso le aziende dei viticoltori dai quali provengono le uve che originano i vini oggetto di enoturismo e solo a seguito di specifica convenzione sottoscritta con gli stessi viticoltori.</a:t>
            </a:r>
          </a:p>
        </p:txBody>
      </p:sp>
    </p:spTree>
    <p:extLst>
      <p:ext uri="{BB962C8B-B14F-4D97-AF65-F5344CB8AC3E}">
        <p14:creationId xmlns:p14="http://schemas.microsoft.com/office/powerpoint/2010/main" val="93620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1B0ED524-C8DF-485D-A188-3630BFDFDED9}"/>
              </a:ext>
            </a:extLst>
          </p:cNvPr>
          <p:cNvSpPr/>
          <p:nvPr/>
        </p:nvSpPr>
        <p:spPr>
          <a:xfrm>
            <a:off x="179512" y="1280195"/>
            <a:ext cx="850764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ENOTURISMO: DEGUSTAZIONE</a:t>
            </a:r>
          </a:p>
          <a:p>
            <a:pPr algn="ctr"/>
            <a:endParaRPr lang="it-IT" dirty="0"/>
          </a:p>
          <a:p>
            <a:endParaRPr lang="it-IT" sz="800" dirty="0"/>
          </a:p>
          <a:p>
            <a:pPr algn="just"/>
            <a:r>
              <a:rPr lang="it-IT" dirty="0"/>
              <a:t>Cosa propongono: - le imprese agricole; - le imprese di trasformazione e commercializzazione; - le Enoteche regionali ed il Polo Enogastronomico Regionale.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Degustazione esclusivamente con calici di vetro.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L’abbinamento di alimenti ai prodotti vitivinicoli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Elenco alimenti DGR n. 392 del 13 aprile 2022 – foglio illustrativo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Enoturismo e Agriturismo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Dove avviene l’attività di degustazione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No servizio di ristorazione.</a:t>
            </a:r>
          </a:p>
        </p:txBody>
      </p:sp>
    </p:spTree>
    <p:extLst>
      <p:ext uri="{BB962C8B-B14F-4D97-AF65-F5344CB8AC3E}">
        <p14:creationId xmlns:p14="http://schemas.microsoft.com/office/powerpoint/2010/main" val="32961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6069F95-8EB2-4507-A84E-7B35EFFD9E48}"/>
              </a:ext>
            </a:extLst>
          </p:cNvPr>
          <p:cNvSpPr/>
          <p:nvPr/>
        </p:nvSpPr>
        <p:spPr>
          <a:xfrm>
            <a:off x="312829" y="1338001"/>
            <a:ext cx="851833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ENOTURISMO: COMMERCIALIZZAZIONE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r>
              <a:rPr lang="it-IT" sz="2000" dirty="0"/>
              <a:t>Cosa si intende per attività di commercializzazione:</a:t>
            </a:r>
          </a:p>
          <a:p>
            <a:endParaRPr lang="it-IT" sz="2000" dirty="0"/>
          </a:p>
          <a:p>
            <a:r>
              <a:rPr lang="it-IT" sz="2000" dirty="0"/>
              <a:t>• Nel caso di imprese agricole.</a:t>
            </a:r>
          </a:p>
          <a:p>
            <a:endParaRPr lang="it-IT" sz="2000" dirty="0"/>
          </a:p>
          <a:p>
            <a:r>
              <a:rPr lang="it-IT" sz="2000" dirty="0"/>
              <a:t>• Nel caso di imprese di trasformazione e commercializzazione.</a:t>
            </a:r>
          </a:p>
          <a:p>
            <a:endParaRPr lang="it-IT" sz="2000" dirty="0"/>
          </a:p>
          <a:p>
            <a:r>
              <a:rPr lang="it-IT" sz="2000" dirty="0"/>
              <a:t>• Nel caso delle enoteche regionali e del polo enogastronomico regionale.</a:t>
            </a:r>
          </a:p>
        </p:txBody>
      </p:sp>
    </p:spTree>
    <p:extLst>
      <p:ext uri="{BB962C8B-B14F-4D97-AF65-F5344CB8AC3E}">
        <p14:creationId xmlns:p14="http://schemas.microsoft.com/office/powerpoint/2010/main" val="183208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6069F95-8EB2-4507-A84E-7B35EFFD9E48}"/>
              </a:ext>
            </a:extLst>
          </p:cNvPr>
          <p:cNvSpPr/>
          <p:nvPr/>
        </p:nvSpPr>
        <p:spPr>
          <a:xfrm>
            <a:off x="312829" y="1338001"/>
            <a:ext cx="85183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COMMERCIALIZZAZIONE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r>
              <a:rPr lang="it-IT" sz="2000" dirty="0"/>
              <a:t>La semplice attività di commercializzazione del prodotto aziendale, che può prevedere anche preliminarmente l’assaggio del medesimo prodotto non si configura necessariamente come attività enoturistica ai sensi della LR 28/21.</a:t>
            </a:r>
          </a:p>
        </p:txBody>
      </p:sp>
    </p:spTree>
    <p:extLst>
      <p:ext uri="{BB962C8B-B14F-4D97-AF65-F5344CB8AC3E}">
        <p14:creationId xmlns:p14="http://schemas.microsoft.com/office/powerpoint/2010/main" val="140111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06F97399-C21E-4D46-AA1E-D83791D8FDE3}"/>
              </a:ext>
            </a:extLst>
          </p:cNvPr>
          <p:cNvSpPr/>
          <p:nvPr/>
        </p:nvSpPr>
        <p:spPr>
          <a:xfrm>
            <a:off x="251520" y="1280195"/>
            <a:ext cx="8579649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b="1" dirty="0"/>
              <a:t>OPERATORI ENOTURISTICI</a:t>
            </a:r>
          </a:p>
          <a:p>
            <a:pPr algn="ctr"/>
            <a:endParaRPr lang="it-IT" sz="1700" dirty="0"/>
          </a:p>
          <a:p>
            <a:pPr algn="just"/>
            <a:r>
              <a:rPr lang="it-IT" sz="1700" dirty="0"/>
              <a:t>Possono esercitare attività di enoturismo, anche con il supporto di operatori specializzati, esclusivamente le seguenti tipologie di soggetti:</a:t>
            </a:r>
          </a:p>
          <a:p>
            <a:pPr algn="just"/>
            <a:endParaRPr lang="it-IT" sz="1700" dirty="0"/>
          </a:p>
          <a:p>
            <a:pPr marL="342900" indent="-342900" algn="just">
              <a:buFont typeface="+mj-lt"/>
              <a:buAutoNum type="alphaLcParenR"/>
            </a:pPr>
            <a:r>
              <a:rPr lang="it-IT" sz="1700" dirty="0"/>
              <a:t>gli imprenditori agricoli singoli o associati di cui all'articolo 2135 del codice civile esercenti attività vitivinicola che trasformano in proprio o che fanno trasformare a terzi il proprio prodotto;</a:t>
            </a:r>
          </a:p>
          <a:p>
            <a:pPr marL="342900" indent="-342900" algn="just">
              <a:buFont typeface="+mj-lt"/>
              <a:buAutoNum type="alphaLcParenR"/>
            </a:pPr>
            <a:endParaRPr lang="it-IT" sz="1700" dirty="0"/>
          </a:p>
          <a:p>
            <a:pPr marL="342900" indent="-342900" algn="just">
              <a:buFont typeface="+mj-lt"/>
              <a:buAutoNum type="alphaLcParenR"/>
            </a:pPr>
            <a:r>
              <a:rPr lang="it-IT" sz="1700" dirty="0"/>
              <a:t>le imprese esercenti attività di trasformazione e commercializzazione di prodotti vitivinicoli;</a:t>
            </a:r>
          </a:p>
          <a:p>
            <a:pPr marL="342900" indent="-342900" algn="just">
              <a:buFont typeface="+mj-lt"/>
              <a:buAutoNum type="alphaLcParenR"/>
            </a:pPr>
            <a:endParaRPr lang="it-IT" sz="1700" dirty="0"/>
          </a:p>
          <a:p>
            <a:pPr marL="342900" indent="-342900" algn="just">
              <a:buFont typeface="+mj-lt"/>
              <a:buAutoNum type="alphaLcParenR"/>
            </a:pPr>
            <a:r>
              <a:rPr lang="it-IT" sz="1700" dirty="0"/>
              <a:t>le enoteche regionali riconosciute ai sensi della L.R 5/95;</a:t>
            </a:r>
          </a:p>
          <a:p>
            <a:pPr marL="342900" indent="-342900" algn="just">
              <a:buFont typeface="+mj-lt"/>
              <a:buAutoNum type="alphaLcParenR"/>
            </a:pPr>
            <a:endParaRPr lang="it-IT" sz="1700" dirty="0"/>
          </a:p>
          <a:p>
            <a:pPr marL="342900" indent="-342900" algn="just">
              <a:buFont typeface="+mj-lt"/>
              <a:buAutoNum type="alphaLcParenR"/>
            </a:pPr>
            <a:r>
              <a:rPr lang="it-IT" sz="1700" dirty="0"/>
              <a:t>il polo enogastronomico regionale riconosciuto ai sensi della L.R. 49/2013 art. 22.</a:t>
            </a:r>
          </a:p>
          <a:p>
            <a:pPr algn="just"/>
            <a:endParaRPr lang="it-IT" sz="2400" dirty="0"/>
          </a:p>
          <a:p>
            <a:pPr algn="just"/>
            <a:r>
              <a:rPr lang="it-IT" sz="1700" dirty="0"/>
              <a:t>Chi non può esercitare attività enoturistica…</a:t>
            </a:r>
          </a:p>
        </p:txBody>
      </p:sp>
    </p:spTree>
    <p:extLst>
      <p:ext uri="{BB962C8B-B14F-4D97-AF65-F5344CB8AC3E}">
        <p14:creationId xmlns:p14="http://schemas.microsoft.com/office/powerpoint/2010/main" val="233685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4910" y="5799538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87173"/>
            <a:ext cx="2736304" cy="87863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830" y="6164063"/>
            <a:ext cx="8518339" cy="60676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7B62011-0CCC-4609-9224-C275843BCD26}"/>
              </a:ext>
            </a:extLst>
          </p:cNvPr>
          <p:cNvSpPr/>
          <p:nvPr/>
        </p:nvSpPr>
        <p:spPr>
          <a:xfrm>
            <a:off x="312829" y="1174630"/>
            <a:ext cx="851833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/>
              <a:t>ELENCO REGIONALE DEGLI OPERATORI ENOTURISTICI</a:t>
            </a:r>
          </a:p>
          <a:p>
            <a:endParaRPr lang="it-IT" sz="1400" dirty="0"/>
          </a:p>
          <a:p>
            <a:pPr algn="just"/>
            <a:r>
              <a:rPr lang="it-IT" sz="1400" dirty="0"/>
              <a:t>L’Elenco Regionale degli Operatori Enoturistici (EROE) è istituito nell’ambito del SIAR.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L’iscrizione è eseguita dalla SDA sulla base delle SCIA assentite trasmesse dai comuni alla Regione.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L’EROE contiene, per ogni operatore, le seguenti informazioni: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Estremi della SCIA assentita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Generalità dell’Operatore Enoturistico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Georeferenziazione dell’attività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Attività enoturistiche praticate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Indirizzo del sito o pagina web aziendale</a:t>
            </a: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it-IT" sz="1400" dirty="0"/>
              <a:t>Link per prenotazione on-line delle attività enoturistiche praticate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L’iscrizione all’EROE è obbligatoria per l’utilizzo del logo Enoturismo Marche.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L’iscrizione all’EROE è condizione per l’accesso ad ogni eventuale agevolazione o attività promozionale riguardante l’enoturismo realizzate dalla Regione Marche.</a:t>
            </a:r>
          </a:p>
          <a:p>
            <a:pPr algn="just"/>
            <a:endParaRPr lang="it-IT" sz="1400" dirty="0"/>
          </a:p>
          <a:p>
            <a:pPr algn="just"/>
            <a:r>
              <a:rPr lang="it-IT" sz="1400" dirty="0"/>
              <a:t>L’Elenco Regionale degli Operatori Enoturistici è pubblicato sul sito istituzionale della Regione Marche, nella pagina dedicata alla Direzione Agricoltura e Sviluppo Rurale</a:t>
            </a:r>
          </a:p>
        </p:txBody>
      </p:sp>
    </p:spTree>
    <p:extLst>
      <p:ext uri="{BB962C8B-B14F-4D97-AF65-F5344CB8AC3E}">
        <p14:creationId xmlns:p14="http://schemas.microsoft.com/office/powerpoint/2010/main" val="1379582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935</Words>
  <Application>Microsoft Office PowerPoint</Application>
  <PresentationFormat>Presentazione su schermo (4:3)</PresentationFormat>
  <Paragraphs>135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Myriad Pro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Roberto Luciani</cp:lastModifiedBy>
  <cp:revision>45</cp:revision>
  <dcterms:created xsi:type="dcterms:W3CDTF">2017-02-20T13:24:14Z</dcterms:created>
  <dcterms:modified xsi:type="dcterms:W3CDTF">2022-05-18T11:47:12Z</dcterms:modified>
</cp:coreProperties>
</file>